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809" r:id="rId2"/>
  </p:sldMasterIdLst>
  <p:notesMasterIdLst>
    <p:notesMasterId r:id="rId30"/>
  </p:notesMasterIdLst>
  <p:handoutMasterIdLst>
    <p:handoutMasterId r:id="rId31"/>
  </p:handoutMasterIdLst>
  <p:sldIdLst>
    <p:sldId id="316" r:id="rId3"/>
    <p:sldId id="333" r:id="rId4"/>
    <p:sldId id="305" r:id="rId5"/>
    <p:sldId id="345" r:id="rId6"/>
    <p:sldId id="350" r:id="rId7"/>
    <p:sldId id="351" r:id="rId8"/>
    <p:sldId id="335" r:id="rId9"/>
    <p:sldId id="334" r:id="rId10"/>
    <p:sldId id="352" r:id="rId11"/>
    <p:sldId id="323" r:id="rId12"/>
    <p:sldId id="344" r:id="rId13"/>
    <p:sldId id="336" r:id="rId14"/>
    <p:sldId id="337" r:id="rId15"/>
    <p:sldId id="338" r:id="rId16"/>
    <p:sldId id="326" r:id="rId17"/>
    <p:sldId id="331" r:id="rId18"/>
    <p:sldId id="342" r:id="rId19"/>
    <p:sldId id="330" r:id="rId20"/>
    <p:sldId id="340" r:id="rId21"/>
    <p:sldId id="346" r:id="rId22"/>
    <p:sldId id="347" r:id="rId23"/>
    <p:sldId id="348" r:id="rId24"/>
    <p:sldId id="339" r:id="rId25"/>
    <p:sldId id="353" r:id="rId26"/>
    <p:sldId id="314" r:id="rId27"/>
    <p:sldId id="312" r:id="rId28"/>
    <p:sldId id="313" r:id="rId29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75D"/>
    <a:srgbClr val="23238D"/>
    <a:srgbClr val="12124A"/>
    <a:srgbClr val="011F51"/>
    <a:srgbClr val="C8E8F7"/>
    <a:srgbClr val="82CEEF"/>
    <a:srgbClr val="FF3300"/>
    <a:srgbClr val="00B4E7"/>
    <a:srgbClr val="009DDF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608" autoAdjust="0"/>
    <p:restoredTop sz="85000" autoAdjust="0"/>
  </p:normalViewPr>
  <p:slideViewPr>
    <p:cSldViewPr>
      <p:cViewPr varScale="1">
        <p:scale>
          <a:sx n="82" d="100"/>
          <a:sy n="82" d="100"/>
        </p:scale>
        <p:origin x="132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288"/>
    </p:cViewPr>
  </p:sorterViewPr>
  <p:notesViewPr>
    <p:cSldViewPr>
      <p:cViewPr varScale="1">
        <p:scale>
          <a:sx n="53" d="100"/>
          <a:sy n="53" d="100"/>
        </p:scale>
        <p:origin x="-2640" y="-90"/>
      </p:cViewPr>
      <p:guideLst>
        <p:guide orient="horz" pos="3223"/>
        <p:guide pos="223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wmf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r>
              <a:rPr lang="de-DE" dirty="0"/>
              <a:t>Weitergabe oder Vervielfältigung nur mit Genehmigung des Autors</a:t>
            </a:r>
          </a:p>
        </p:txBody>
      </p:sp>
      <p:sp>
        <p:nvSpPr>
          <p:cNvPr id="1187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187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955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fld id="{89F6080D-010B-4BB8-A880-C44531D4C9A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pic>
        <p:nvPicPr>
          <p:cNvPr id="23557" name="Picture 6" descr="logo_v6-na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713" y="61913"/>
            <a:ext cx="18446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6007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1955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955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fld id="{0C6D6275-D5B4-459A-B2A3-212CA60D230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71972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Open:</a:t>
            </a:r>
          </a:p>
          <a:p>
            <a:r>
              <a:rPr lang="en-AU" dirty="0" err="1" smtClean="0"/>
              <a:t>DockerHub</a:t>
            </a:r>
            <a:endParaRPr lang="en-AU" dirty="0" smtClean="0"/>
          </a:p>
          <a:p>
            <a:r>
              <a:rPr lang="en-AU" dirty="0" err="1" smtClean="0"/>
              <a:t>gitHub</a:t>
            </a:r>
            <a:endParaRPr lang="en-AU" dirty="0" smtClean="0"/>
          </a:p>
          <a:p>
            <a:r>
              <a:rPr lang="en-AU" dirty="0" smtClean="0"/>
              <a:t>Azure portal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9368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New operating model </a:t>
            </a:r>
            <a:r>
              <a:rPr lang="mr-IN" dirty="0" smtClean="0"/>
              <a:t>–</a:t>
            </a:r>
            <a:r>
              <a:rPr lang="en-AU" dirty="0" smtClean="0"/>
              <a:t> forget what you know</a:t>
            </a:r>
          </a:p>
          <a:p>
            <a:r>
              <a:rPr lang="en-AU" dirty="0" smtClean="0"/>
              <a:t>Throw it out the window</a:t>
            </a:r>
          </a:p>
          <a:p>
            <a:r>
              <a:rPr lang="en-AU" dirty="0" smtClean="0"/>
              <a:t>New operating model for a specific born in the cloud type workload</a:t>
            </a:r>
          </a:p>
          <a:p>
            <a:r>
              <a:rPr lang="en-AU" dirty="0" smtClean="0"/>
              <a:t>Smaller, faster, scalable,</a:t>
            </a:r>
            <a:r>
              <a:rPr lang="en-AU" baseline="0" dirty="0" smtClean="0"/>
              <a:t> just what you need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8284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Not for traditional operational tasks</a:t>
            </a:r>
          </a:p>
          <a:p>
            <a:r>
              <a:rPr lang="en-AU" dirty="0" smtClean="0"/>
              <a:t>Domain controllers</a:t>
            </a:r>
          </a:p>
          <a:p>
            <a:r>
              <a:rPr lang="en-AU" dirty="0" smtClean="0"/>
              <a:t>Configuration</a:t>
            </a:r>
            <a:r>
              <a:rPr lang="en-AU" baseline="0" dirty="0" smtClean="0"/>
              <a:t> management </a:t>
            </a:r>
            <a:r>
              <a:rPr lang="en-AU" baseline="0" dirty="0" err="1" smtClean="0"/>
              <a:t>etc</a:t>
            </a:r>
            <a:endParaRPr lang="en-AU" baseline="0" dirty="0" smtClean="0"/>
          </a:p>
          <a:p>
            <a:r>
              <a:rPr lang="en-AU" baseline="0" dirty="0" smtClean="0"/>
              <a:t>1 process per container ONLY</a:t>
            </a:r>
          </a:p>
          <a:p>
            <a:r>
              <a:rPr lang="en-AU" baseline="0" dirty="0" smtClean="0"/>
              <a:t>Immutable infrastructure</a:t>
            </a:r>
            <a:endParaRPr lang="en-A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868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Server for the masses</a:t>
            </a:r>
          </a:p>
          <a:p>
            <a:r>
              <a:rPr lang="en-AU" dirty="0" smtClean="0"/>
              <a:t>Enterprise Era</a:t>
            </a:r>
          </a:p>
          <a:p>
            <a:r>
              <a:rPr lang="en-AU" dirty="0" err="1" smtClean="0"/>
              <a:t>Datacenter</a:t>
            </a:r>
            <a:r>
              <a:rPr lang="en-AU" dirty="0" smtClean="0"/>
              <a:t> Era</a:t>
            </a:r>
          </a:p>
          <a:p>
            <a:r>
              <a:rPr lang="en-AU" dirty="0" smtClean="0"/>
              <a:t>Cloud</a:t>
            </a:r>
            <a:r>
              <a:rPr lang="en-AU" baseline="0" dirty="0" smtClean="0"/>
              <a:t> for the masses</a:t>
            </a:r>
            <a:endParaRPr lang="en-AU" dirty="0" smtClean="0"/>
          </a:p>
          <a:p>
            <a:r>
              <a:rPr lang="en-AU" dirty="0" smtClean="0"/>
              <a:t>Evolution / how we got</a:t>
            </a:r>
            <a:r>
              <a:rPr lang="en-AU" baseline="0" dirty="0" smtClean="0"/>
              <a:t> to this point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477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Server which</a:t>
            </a:r>
            <a:r>
              <a:rPr lang="en-AU" baseline="0" dirty="0" smtClean="0"/>
              <a:t> runs a OS like normal. The OS runs the Docker engine we build images on that host and run our containers</a:t>
            </a:r>
          </a:p>
          <a:p>
            <a:r>
              <a:rPr lang="en-AU" baseline="0" dirty="0" smtClean="0"/>
              <a:t>The binaries and libraries are available to that specific namespace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7615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0917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Orchestration and management container systems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49274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Abstracting complexity</a:t>
            </a:r>
            <a:r>
              <a:rPr lang="en-US" baseline="0" dirty="0" smtClean="0"/>
              <a:t> from software development and collaboration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30397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/Netflix/</a:t>
            </a:r>
            <a:r>
              <a:rPr lang="en-US" dirty="0" err="1" smtClean="0"/>
              <a:t>vizceral</a:t>
            </a:r>
            <a:r>
              <a:rPr lang="en-US" dirty="0" smtClean="0"/>
              <a:t>-example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9919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48525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Layers + caching +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730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22453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Lets say I have these three apps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2098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Container Linking</a:t>
            </a:r>
          </a:p>
          <a:p>
            <a:r>
              <a:rPr lang="en-US" dirty="0" smtClean="0"/>
              <a:t>When we link the container name gets inserted into the linked containers host file</a:t>
            </a:r>
          </a:p>
          <a:p>
            <a:r>
              <a:rPr lang="en-US" dirty="0" smtClean="0"/>
              <a:t>Only</a:t>
            </a:r>
            <a:r>
              <a:rPr lang="en-US" baseline="0" dirty="0" smtClean="0"/>
              <a:t> the single port is exposed otherwise its impossible to communicate with anything inside a </a:t>
            </a:r>
            <a:r>
              <a:rPr lang="en-US" baseline="0" dirty="0" err="1" smtClean="0"/>
              <a:t>docker</a:t>
            </a:r>
            <a:r>
              <a:rPr lang="en-US" baseline="0" dirty="0" smtClean="0"/>
              <a:t>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62002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Clustering in available natively</a:t>
            </a:r>
            <a:r>
              <a:rPr lang="en-US" baseline="0" dirty="0" smtClean="0"/>
              <a:t> with Docker via Swarm mode</a:t>
            </a:r>
          </a:p>
          <a:p>
            <a:r>
              <a:rPr lang="en-US" baseline="0" dirty="0" smtClean="0"/>
              <a:t>In swarm you create a definition of your service in YAML. The Swarm engine is then responsible for evenly distribution your application over multiple hosts to ensure availability and elasticity.</a:t>
            </a:r>
          </a:p>
          <a:p>
            <a:r>
              <a:rPr lang="en-US" baseline="0" dirty="0" smtClean="0"/>
              <a:t> This is what is used for production deployments</a:t>
            </a:r>
          </a:p>
          <a:p>
            <a:r>
              <a:rPr lang="en-US" baseline="0" dirty="0" smtClean="0"/>
              <a:t>This is what most managed services like ACS, ECS will abstract.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46523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Remember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e for </a:t>
            </a:r>
            <a:r>
              <a:rPr lang="en-US" baseline="0" dirty="0" err="1" smtClean="0"/>
              <a:t>apikey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3127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JUST what we need and nothing more. </a:t>
            </a:r>
          </a:p>
          <a:p>
            <a:r>
              <a:rPr lang="en-AU" dirty="0" smtClean="0"/>
              <a:t>In the “born in the cloud era” we </a:t>
            </a:r>
            <a:r>
              <a:rPr lang="en-AU" dirty="0" err="1" smtClean="0"/>
              <a:t>shouldn</a:t>
            </a:r>
            <a:r>
              <a:rPr lang="mr-IN" dirty="0" smtClean="0"/>
              <a:t>’</a:t>
            </a:r>
            <a:r>
              <a:rPr lang="en-AU" dirty="0" smtClean="0"/>
              <a:t>t need to pay for things we don</a:t>
            </a:r>
            <a:r>
              <a:rPr lang="mr-IN" dirty="0" smtClean="0"/>
              <a:t>’</a:t>
            </a:r>
            <a:r>
              <a:rPr lang="en-AU" dirty="0" smtClean="0"/>
              <a:t>t use.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3474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Is</a:t>
            </a:r>
            <a:r>
              <a:rPr lang="en-AU" baseline="0" dirty="0" smtClean="0"/>
              <a:t> one way of allowing the </a:t>
            </a:r>
            <a:r>
              <a:rPr lang="en-AU" dirty="0" smtClean="0"/>
              <a:t>Bridge between development and operations</a:t>
            </a:r>
          </a:p>
          <a:p>
            <a:r>
              <a:rPr lang="en-AU" dirty="0" smtClean="0"/>
              <a:t>Developers can do local dev and push their image to a registry</a:t>
            </a:r>
          </a:p>
          <a:p>
            <a:r>
              <a:rPr lang="en-AU" dirty="0" smtClean="0"/>
              <a:t>Less focus on servers </a:t>
            </a:r>
            <a:r>
              <a:rPr lang="mr-IN" dirty="0" smtClean="0"/>
              <a:t>–</a:t>
            </a:r>
            <a:r>
              <a:rPr lang="en-AU" dirty="0" smtClean="0"/>
              <a:t> more on applications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727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Blogs</a:t>
            </a:r>
            <a:r>
              <a:rPr lang="en-US" baseline="0" dirty="0" smtClean="0"/>
              <a:t> / websites / media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6346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Reality: its new and it</a:t>
            </a:r>
            <a:r>
              <a:rPr lang="en-US" baseline="0" dirty="0" smtClean="0"/>
              <a:t> requires investment: design to fail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180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Isolation is the main difference</a:t>
            </a:r>
          </a:p>
          <a:p>
            <a:r>
              <a:rPr lang="en-AU" dirty="0" err="1" smtClean="0"/>
              <a:t>Hyper-v</a:t>
            </a:r>
            <a:r>
              <a:rPr lang="en-AU" dirty="0" smtClean="0"/>
              <a:t> containers don</a:t>
            </a:r>
            <a:r>
              <a:rPr lang="mr-IN" dirty="0" smtClean="0"/>
              <a:t>’</a:t>
            </a:r>
            <a:r>
              <a:rPr lang="en-AU" dirty="0" smtClean="0"/>
              <a:t>t share the same host level </a:t>
            </a:r>
            <a:r>
              <a:rPr lang="en-AU" dirty="0" err="1" smtClean="0"/>
              <a:t>kernal</a:t>
            </a:r>
            <a:endParaRPr lang="en-AU" dirty="0" smtClean="0"/>
          </a:p>
          <a:p>
            <a:r>
              <a:rPr lang="en-AU" dirty="0" smtClean="0"/>
              <a:t>Windows servers share the NT </a:t>
            </a:r>
            <a:r>
              <a:rPr lang="en-AU" dirty="0" err="1" smtClean="0"/>
              <a:t>kernal</a:t>
            </a:r>
            <a:r>
              <a:rPr lang="en-AU" baseline="0" dirty="0" smtClean="0"/>
              <a:t> with the host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3209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Open source</a:t>
            </a:r>
          </a:p>
          <a:p>
            <a:r>
              <a:rPr lang="en-AU" dirty="0" err="1" smtClean="0"/>
              <a:t>Golang</a:t>
            </a:r>
            <a:endParaRPr lang="en-AU" dirty="0" smtClean="0"/>
          </a:p>
          <a:p>
            <a:r>
              <a:rPr lang="en-AU" smtClean="0"/>
              <a:t>Cross platform</a:t>
            </a:r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727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May</a:t>
            </a:r>
            <a:r>
              <a:rPr lang="en-AU" baseline="0" dirty="0" smtClean="0"/>
              <a:t> feel hipster-</a:t>
            </a:r>
            <a:r>
              <a:rPr lang="en-AU" baseline="0" dirty="0" err="1" smtClean="0"/>
              <a:t>ish</a:t>
            </a:r>
            <a:r>
              <a:rPr lang="en-AU" baseline="0" smtClean="0"/>
              <a:t> but its here to stay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6D6275-D5B4-459A-B2A3-212CA60D2300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8417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83568" y="1412776"/>
            <a:ext cx="7772400" cy="930027"/>
          </a:xfrm>
          <a:prstGeom prst="rect">
            <a:avLst/>
          </a:prstGeom>
        </p:spPr>
        <p:txBody>
          <a:bodyPr anchor="ctr"/>
          <a:lstStyle>
            <a:lvl1pPr algn="ctr">
              <a:defRPr sz="4400" b="1" cap="none" baseline="0">
                <a:solidFill>
                  <a:schemeClr val="bg1"/>
                </a:solidFill>
                <a:effectLst>
                  <a:outerShdw blurRad="38100" dist="508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Black" panose="02000000000000000000" pitchFamily="2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74440" y="6093296"/>
            <a:ext cx="4617640" cy="564083"/>
          </a:xfrm>
        </p:spPr>
        <p:txBody>
          <a:bodyPr anchor="t"/>
          <a:lstStyle>
            <a:lvl1pPr marL="0" indent="0" algn="l">
              <a:buNone/>
              <a:defRPr sz="2000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Condensed" panose="02000000000000000000" pitchFamily="2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 err="1"/>
              <a:t>Presenter</a:t>
            </a:r>
            <a:r>
              <a:rPr lang="de-DE" dirty="0"/>
              <a:t> Name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4213" y="2781300"/>
            <a:ext cx="7772400" cy="935038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566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560" y="2498973"/>
            <a:ext cx="7772400" cy="1362075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3600" b="1" cap="none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3568" y="4509120"/>
            <a:ext cx="7772400" cy="1500187"/>
          </a:xfrm>
        </p:spPr>
        <p:txBody>
          <a:bodyPr anchor="t"/>
          <a:lstStyle>
            <a:lvl1pPr marL="0" indent="0" algn="ctr">
              <a:buNone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2636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560" y="2498973"/>
            <a:ext cx="7772400" cy="1362075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228600" dist="101600" dir="2700000" sx="103000" sy="103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 cap="none" baseline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3568" y="4509120"/>
            <a:ext cx="7772400" cy="1500187"/>
          </a:xfrm>
        </p:spPr>
        <p:txBody>
          <a:bodyPr/>
          <a:lstStyle>
            <a:lvl1pPr marL="0" indent="0" algn="ctr">
              <a:buNone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5776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916832"/>
            <a:ext cx="8640960" cy="4392488"/>
          </a:xfrm>
        </p:spPr>
        <p:txBody>
          <a:bodyPr/>
          <a:lstStyle>
            <a:lvl1pPr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 defTabSz="444500">
              <a:buFont typeface="Arial" pitchFamily="34" charset="0"/>
              <a:buChar char="•"/>
              <a:tabLst>
                <a:tab pos="355600" algn="l"/>
                <a:tab pos="7620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6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45896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844824"/>
            <a:ext cx="4248472" cy="4464496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4008" y="1844824"/>
            <a:ext cx="4248472" cy="4464496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6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25667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916832"/>
            <a:ext cx="8640960" cy="2160240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4149080"/>
            <a:ext cx="8640960" cy="2160240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6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80773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6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394320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werShel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251520" y="260648"/>
            <a:ext cx="8640960" cy="6336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945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528" y="1700808"/>
            <a:ext cx="8229600" cy="2088232"/>
          </a:xfrm>
          <a:prstGeom prst="rect">
            <a:avLst/>
          </a:prstGeom>
        </p:spPr>
        <p:txBody>
          <a:bodyPr/>
          <a:lstStyle>
            <a:lvl1pPr>
              <a:defRPr sz="12000" b="1">
                <a:solidFill>
                  <a:srgbClr val="011F51"/>
                </a:solidFill>
                <a:effectLst>
                  <a:outerShdw blurRad="127000" dist="76200" dir="2700000" sx="104000" sy="104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</a:defRPr>
            </a:lvl1pPr>
          </a:lstStyle>
          <a:p>
            <a:r>
              <a:rPr lang="en-US" dirty="0"/>
              <a:t>Demo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4221087"/>
            <a:ext cx="8208963" cy="2160241"/>
          </a:xfrm>
        </p:spPr>
        <p:txBody>
          <a:bodyPr/>
          <a:lstStyle>
            <a:lvl1pPr algn="ctr">
              <a:defRPr baseline="0">
                <a:solidFill>
                  <a:srgbClr val="17175D"/>
                </a:solidFill>
              </a:defRPr>
            </a:lvl1pPr>
          </a:lstStyle>
          <a:p>
            <a:pPr lvl="0"/>
            <a:r>
              <a:rPr lang="en-US" dirty="0"/>
              <a:t>Description of demo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96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37000">
              <a:srgbClr val="23238D"/>
            </a:gs>
            <a:gs pos="100000">
              <a:srgbClr val="011F51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7999"/>
          </a:xfrm>
          <a:prstGeom prst="rect">
            <a:avLst/>
          </a:prstGeom>
        </p:spPr>
      </p:pic>
      <p:sp>
        <p:nvSpPr>
          <p:cNvPr id="22" name="Rechteck 21"/>
          <p:cNvSpPr/>
          <p:nvPr userDrawn="1"/>
        </p:nvSpPr>
        <p:spPr bwMode="auto">
          <a:xfrm>
            <a:off x="0" y="6000750"/>
            <a:ext cx="9144000" cy="8572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126980" name="Text Box 4"/>
          <p:cNvSpPr txBox="1">
            <a:spLocks noChangeArrowheads="1"/>
          </p:cNvSpPr>
          <p:nvPr/>
        </p:nvSpPr>
        <p:spPr bwMode="auto">
          <a:xfrm>
            <a:off x="2362200" y="381000"/>
            <a:ext cx="563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de-DE" sz="2400">
              <a:solidFill>
                <a:schemeClr val="tx1"/>
              </a:solidFill>
              <a:effectLst/>
            </a:endParaRPr>
          </a:p>
        </p:txBody>
      </p:sp>
      <p:sp>
        <p:nvSpPr>
          <p:cNvPr id="126983" name="Rectangle 7"/>
          <p:cNvSpPr>
            <a:spLocks noChangeArrowheads="1"/>
          </p:cNvSpPr>
          <p:nvPr/>
        </p:nvSpPr>
        <p:spPr bwMode="auto">
          <a:xfrm>
            <a:off x="533400" y="76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0" hangingPunct="0">
              <a:defRPr/>
            </a:pPr>
            <a:endParaRPr lang="de-DE" sz="1200" i="1">
              <a:solidFill>
                <a:schemeClr val="tx1"/>
              </a:solidFill>
              <a:effectLst/>
            </a:endParaRPr>
          </a:p>
        </p:txBody>
      </p:sp>
      <p:sp>
        <p:nvSpPr>
          <p:cNvPr id="2055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0663" y="1268760"/>
            <a:ext cx="8694737" cy="4427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6989" name="Text Box 13"/>
          <p:cNvSpPr txBox="1">
            <a:spLocks noChangeArrowheads="1"/>
          </p:cNvSpPr>
          <p:nvPr/>
        </p:nvSpPr>
        <p:spPr bwMode="auto">
          <a:xfrm>
            <a:off x="2362200" y="381000"/>
            <a:ext cx="563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de-DE" sz="2400">
              <a:solidFill>
                <a:schemeClr val="tx1"/>
              </a:solidFill>
              <a:effectLst/>
            </a:endParaRPr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45" r="11678"/>
          <a:stretch/>
        </p:blipFill>
        <p:spPr>
          <a:xfrm>
            <a:off x="5908988" y="6021288"/>
            <a:ext cx="3055500" cy="70604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4" r:id="rId2"/>
    <p:sldLayoutId id="2147483807" r:id="rId3"/>
    <p:sldLayoutId id="2147483803" r:id="rId4"/>
    <p:sldLayoutId id="2147483801" r:id="rId5"/>
    <p:sldLayoutId id="2147483808" r:id="rId6"/>
    <p:sldLayoutId id="2147483799" r:id="rId7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528" y="332656"/>
            <a:ext cx="8496944" cy="6120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 rotWithShape="1"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39"/>
          <a:stretch/>
        </p:blipFill>
        <p:spPr>
          <a:xfrm>
            <a:off x="7047275" y="6383274"/>
            <a:ext cx="1989221" cy="43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43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30.png"/><Relationship Id="rId5" Type="http://schemas.openxmlformats.org/officeDocument/2006/relationships/image" Target="../media/image31.tiff"/><Relationship Id="rId6" Type="http://schemas.openxmlformats.org/officeDocument/2006/relationships/image" Target="../media/image32.tiff"/><Relationship Id="rId7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4" Type="http://schemas.openxmlformats.org/officeDocument/2006/relationships/image" Target="../media/image33.png"/><Relationship Id="rId5" Type="http://schemas.openxmlformats.org/officeDocument/2006/relationships/image" Target="../media/image32.tiff"/><Relationship Id="rId6" Type="http://schemas.openxmlformats.org/officeDocument/2006/relationships/image" Target="../media/image3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4" Type="http://schemas.openxmlformats.org/officeDocument/2006/relationships/image" Target="../media/image33.png"/><Relationship Id="rId5" Type="http://schemas.openxmlformats.org/officeDocument/2006/relationships/image" Target="../media/image32.tiff"/><Relationship Id="rId6" Type="http://schemas.openxmlformats.org/officeDocument/2006/relationships/image" Target="../media/image3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01834" y="2564904"/>
            <a:ext cx="7772400" cy="930027"/>
          </a:xfrm>
        </p:spPr>
        <p:txBody>
          <a:bodyPr/>
          <a:lstStyle/>
          <a:p>
            <a:r>
              <a:rPr lang="de-DE" dirty="0" err="1" smtClean="0"/>
              <a:t>Getting</a:t>
            </a:r>
            <a:r>
              <a:rPr lang="de-DE" dirty="0" smtClean="0"/>
              <a:t> </a:t>
            </a:r>
            <a:r>
              <a:rPr lang="de-DE" dirty="0" err="1" smtClean="0"/>
              <a:t>Started</a:t>
            </a:r>
            <a:r>
              <a:rPr lang="de-DE" dirty="0" smtClean="0"/>
              <a:t>:</a:t>
            </a:r>
            <a:br>
              <a:rPr lang="de-DE" dirty="0" smtClean="0"/>
            </a:br>
            <a:r>
              <a:rPr lang="de-DE" dirty="0" smtClean="0"/>
              <a:t> Windows Server Containers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79512" y="6093296"/>
            <a:ext cx="4617640" cy="564083"/>
          </a:xfrm>
        </p:spPr>
        <p:txBody>
          <a:bodyPr/>
          <a:lstStyle/>
          <a:p>
            <a:r>
              <a:rPr lang="de-DE" sz="2800" b="1" i="0"/>
              <a:t>Flynn </a:t>
            </a:r>
            <a:r>
              <a:rPr lang="de-DE" sz="2800" b="1" i="0" smtClean="0"/>
              <a:t>Bundy, </a:t>
            </a:r>
            <a:r>
              <a:rPr lang="de-DE" sz="2800" b="1" i="0" dirty="0"/>
              <a:t>Coolblue</a:t>
            </a:r>
          </a:p>
        </p:txBody>
      </p:sp>
      <p:pic>
        <p:nvPicPr>
          <p:cNvPr id="4" name="Picture 2" descr="https://lh3.googleusercontent.com/InxAA5UWA8t-MAmLj2zPJ5yno05BcvAzutNOstJ7vNqCwYZPL4DMOWHiNpdJwZqseprJTofIp7jrL6zEzzeV3tlRL__KsAM_XRWTbFIDvj2ioUhsXX_jrNWHhuU4zWeGS-reg0dqJb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332656"/>
            <a:ext cx="2213018" cy="217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04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6672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New Operating Model</a:t>
            </a:r>
            <a:endParaRPr lang="de-DE" dirty="0"/>
          </a:p>
        </p:txBody>
      </p:sp>
      <p:pic>
        <p:nvPicPr>
          <p:cNvPr id="5122" name="Picture 2" descr="https://lh6.googleusercontent.com/ZX_qOCHusEPXVopHuX4uC5txE8yEU0ot5utkITIZ-OfW5tJlw_eMFk691jrT0pU7dkDP1cVtX5sj287e2o7ZCkKxgON3lS8wlqHMYTihxY9cIexq1IZt8bl-LPleEgvDvNr7pxNAhc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52736"/>
            <a:ext cx="7652936" cy="5368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56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6672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Born in </a:t>
            </a:r>
            <a:r>
              <a:rPr lang="de-DE" dirty="0" err="1" smtClean="0"/>
              <a:t>the</a:t>
            </a:r>
            <a:r>
              <a:rPr lang="de-DE" dirty="0" smtClean="0"/>
              <a:t> Cloud </a:t>
            </a:r>
            <a:r>
              <a:rPr lang="de-DE" dirty="0" err="1" smtClean="0"/>
              <a:t>era</a:t>
            </a:r>
            <a:endParaRPr lang="de-DE" dirty="0"/>
          </a:p>
        </p:txBody>
      </p:sp>
      <p:pic>
        <p:nvPicPr>
          <p:cNvPr id="2050" name="Picture 2" descr="https://lh3.googleusercontent.com/InxAA5UWA8t-MAmLj2zPJ5yno05BcvAzutNOstJ7vNqCwYZPL4DMOWHiNpdJwZqseprJTofIp7jrL6zEzzeV3tlRL__KsAM_XRWTbFIDvj2ioUhsXX_jrNWHhuU4zWeGS-reg0dqJb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370" y="2797303"/>
            <a:ext cx="2673464" cy="263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173747" y="2728034"/>
            <a:ext cx="41044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Please don’t run a Domain Controller on me!</a:t>
            </a:r>
          </a:p>
        </p:txBody>
      </p:sp>
      <p:sp>
        <p:nvSpPr>
          <p:cNvPr id="4" name="Teardrop 3"/>
          <p:cNvSpPr/>
          <p:nvPr/>
        </p:nvSpPr>
        <p:spPr bwMode="auto">
          <a:xfrm rot="11077859">
            <a:off x="3948684" y="2004338"/>
            <a:ext cx="4054945" cy="2560944"/>
          </a:xfrm>
          <a:prstGeom prst="teardrop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U" sz="2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chemeClr val="bg1">
                      <a:lumMod val="200000"/>
                      <a:satMod val="200000"/>
                    </a:schemeClr>
                  </a:outerShdw>
                </a:cont>
                <a:cont type="tree" name="">
                  <a:effect ref="fillLine"/>
                  <a:outerShdw dist="38100" dir="2700000" algn="tl">
                    <a:schemeClr val="bg1">
                      <a:lumMod val="60000"/>
                      <a:satMod val="60000"/>
                    </a:schemeClr>
                  </a:outerShdw>
                </a:cont>
                <a:effect ref="fillLine"/>
              </a:effectDag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80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6672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How did we get here?</a:t>
            </a:r>
            <a:endParaRPr lang="de-DE" dirty="0"/>
          </a:p>
        </p:txBody>
      </p:sp>
      <p:pic>
        <p:nvPicPr>
          <p:cNvPr id="6146" name="Picture 2" descr="https://lh5.googleusercontent.com/rt15iWN1YCXp_wUcU-BnOQbJ3HrvrTR41oZfpe7asylnrGh8-vRO8Yn7YIOp8QrOIY-FFZArqOqvBhIwH7kX_dx50BBeSweszWykNG2BP-Y63XjXJc-F5jpy6WG778U8y45kFtUrhe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132856"/>
            <a:ext cx="2232248" cy="343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310956" y="3205505"/>
            <a:ext cx="40324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smtClean="0"/>
              <a:t>Virtual Machine</a:t>
            </a:r>
            <a:endParaRPr lang="en-AU" sz="4400" dirty="0"/>
          </a:p>
        </p:txBody>
      </p:sp>
      <p:pic>
        <p:nvPicPr>
          <p:cNvPr id="6148" name="Picture 4" descr="https://lh3.googleusercontent.com/sOeXfhu0GeALsC9jjrdRR5Q_kpYJNZYrszuEAsHa7zi3S38LudrBTtc8s7ovtucF6e2wQnF24dxV2j-qSCYTglMxo8ISB1Yrymsmuavhhu-4iccsiNhpBgRPpsrEQUr20DCXGK2nF8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7661" y="2446733"/>
            <a:ext cx="5918343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183560" y="8183479"/>
            <a:ext cx="44013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smtClean="0"/>
              <a:t>Virtual Machines</a:t>
            </a:r>
            <a:endParaRPr lang="en-AU" sz="4400" dirty="0"/>
          </a:p>
        </p:txBody>
      </p:sp>
      <p:pic>
        <p:nvPicPr>
          <p:cNvPr id="6152" name="Picture 8" descr="https://lh4.googleusercontent.com/ucm42U1-tWMBm-J8n9lEj3qsT4-dEjVGWXm5SdqPwBEi5pLoZK2wXlkuzNUxIoHydybRj545WE62Vmyz8K74EUIKVsi6C_rxRt5bZTCSCY9NZ0wINrE6EZ7-xg38cYRsy2zdz26Vjk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83" y="3262141"/>
            <a:ext cx="3050711" cy="163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932040" y="3205505"/>
            <a:ext cx="2859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 smtClean="0"/>
              <a:t>Containers</a:t>
            </a:r>
            <a:endParaRPr lang="en-AU" sz="4400" dirty="0"/>
          </a:p>
        </p:txBody>
      </p:sp>
      <p:sp>
        <p:nvSpPr>
          <p:cNvPr id="11" name="TextBox 10"/>
          <p:cNvSpPr txBox="1"/>
          <p:nvPr/>
        </p:nvSpPr>
        <p:spPr>
          <a:xfrm>
            <a:off x="4310956" y="3205504"/>
            <a:ext cx="4320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 smtClean="0"/>
              <a:t>Physical Servers</a:t>
            </a:r>
            <a:endParaRPr lang="en-AU" sz="4400" dirty="0"/>
          </a:p>
        </p:txBody>
      </p:sp>
    </p:spTree>
    <p:extLst>
      <p:ext uri="{BB962C8B-B14F-4D97-AF65-F5344CB8AC3E}">
        <p14:creationId xmlns:p14="http://schemas.microsoft.com/office/powerpoint/2010/main" val="129549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51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0" grpId="0"/>
      <p:bldP spid="10" grpId="1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6672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What does a Container look like?</a:t>
            </a:r>
            <a:endParaRPr lang="de-DE" dirty="0"/>
          </a:p>
        </p:txBody>
      </p:sp>
      <p:sp>
        <p:nvSpPr>
          <p:cNvPr id="8" name="TextBox 7"/>
          <p:cNvSpPr txBox="1"/>
          <p:nvPr/>
        </p:nvSpPr>
        <p:spPr>
          <a:xfrm>
            <a:off x="5183560" y="8183479"/>
            <a:ext cx="44013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smtClean="0"/>
              <a:t>Virtual Machines</a:t>
            </a:r>
            <a:endParaRPr lang="en-AU" sz="4400" dirty="0"/>
          </a:p>
        </p:txBody>
      </p:sp>
      <p:pic>
        <p:nvPicPr>
          <p:cNvPr id="7170" name="Picture 2" descr="https://lh4.googleusercontent.com/7T0HCJNUDDh_vB7tia-s8cKtWkqpe7P-RXupBAJqtOKzgsEQfgyWtL6h5hAizrIZwRsvyrhow-yQiAtvsMtGGkC8aw3xBpzoQXrBb25LCaBuzWcpCz6ewx4gGH1XJOJu2rRyQUSLF5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9" y="1124744"/>
            <a:ext cx="7441505" cy="489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13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6672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Issues Containers can help solve.</a:t>
            </a:r>
            <a:endParaRPr lang="de-DE" dirty="0"/>
          </a:p>
        </p:txBody>
      </p:sp>
      <p:sp>
        <p:nvSpPr>
          <p:cNvPr id="8" name="TextBox 7"/>
          <p:cNvSpPr txBox="1"/>
          <p:nvPr/>
        </p:nvSpPr>
        <p:spPr>
          <a:xfrm>
            <a:off x="5183560" y="8183479"/>
            <a:ext cx="44013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smtClean="0"/>
              <a:t>Virtual Machines</a:t>
            </a:r>
            <a:endParaRPr lang="en-AU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1928817"/>
            <a:ext cx="3240360" cy="52322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70000"/>
              </a:schemeClr>
            </a:glow>
            <a:softEdge rad="31750"/>
          </a:effectLst>
          <a:scene3d>
            <a:camera prst="orthographicFront"/>
            <a:lightRig rig="threePt" dir="t"/>
          </a:scene3d>
          <a:sp3d extrusionH="76200" prstMaterial="softEdge">
            <a:bevelT/>
            <a:bevelB w="165100" prst="coolSlant"/>
            <a:extrusionClr>
              <a:srgbClr val="FF0000"/>
            </a:extrusionClr>
          </a:sp3d>
        </p:spPr>
        <p:txBody>
          <a:bodyPr wrap="square" rtlCol="0">
            <a:spAutoFit/>
          </a:bodyPr>
          <a:lstStyle/>
          <a:p>
            <a:r>
              <a:rPr lang="en-AU" dirty="0" smtClean="0"/>
              <a:t>Windows Updates</a:t>
            </a:r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323528" y="3146329"/>
            <a:ext cx="3635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Unrequired Features</a:t>
            </a:r>
            <a:endParaRPr lang="en-AU" dirty="0"/>
          </a:p>
        </p:txBody>
      </p:sp>
      <p:sp>
        <p:nvSpPr>
          <p:cNvPr id="7" name="TextBox 6"/>
          <p:cNvSpPr txBox="1"/>
          <p:nvPr/>
        </p:nvSpPr>
        <p:spPr>
          <a:xfrm>
            <a:off x="5183560" y="2517427"/>
            <a:ext cx="309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Image size</a:t>
            </a:r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323527" y="4977089"/>
            <a:ext cx="4868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mtClean="0"/>
              <a:t>Large Management </a:t>
            </a:r>
            <a:r>
              <a:rPr lang="en-AU" dirty="0" smtClean="0"/>
              <a:t>Overhead</a:t>
            </a:r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5191817" y="4421073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Start-up Times</a:t>
            </a:r>
            <a:endParaRPr lang="en-AU" dirty="0"/>
          </a:p>
        </p:txBody>
      </p:sp>
      <p:sp>
        <p:nvSpPr>
          <p:cNvPr id="11" name="TextBox 10"/>
          <p:cNvSpPr txBox="1"/>
          <p:nvPr/>
        </p:nvSpPr>
        <p:spPr>
          <a:xfrm>
            <a:off x="5165812" y="1943203"/>
            <a:ext cx="3635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Unrequired Processes</a:t>
            </a:r>
            <a:endParaRPr lang="en-AU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3744735"/>
            <a:ext cx="309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Configuration Drift</a:t>
            </a:r>
            <a:endParaRPr lang="en-AU" dirty="0"/>
          </a:p>
        </p:txBody>
      </p:sp>
      <p:sp>
        <p:nvSpPr>
          <p:cNvPr id="13" name="TextBox 12"/>
          <p:cNvSpPr txBox="1"/>
          <p:nvPr/>
        </p:nvSpPr>
        <p:spPr>
          <a:xfrm>
            <a:off x="323528" y="2515326"/>
            <a:ext cx="309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User Management</a:t>
            </a:r>
            <a:endParaRPr lang="en-AU" dirty="0"/>
          </a:p>
        </p:txBody>
      </p:sp>
      <p:sp>
        <p:nvSpPr>
          <p:cNvPr id="14" name="TextBox 13"/>
          <p:cNvSpPr txBox="1"/>
          <p:nvPr/>
        </p:nvSpPr>
        <p:spPr>
          <a:xfrm>
            <a:off x="323528" y="4378683"/>
            <a:ext cx="4464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Configuration Management</a:t>
            </a:r>
            <a:endParaRPr lang="en-AU" dirty="0"/>
          </a:p>
        </p:txBody>
      </p:sp>
      <p:sp>
        <p:nvSpPr>
          <p:cNvPr id="15" name="TextBox 14"/>
          <p:cNvSpPr txBox="1"/>
          <p:nvPr/>
        </p:nvSpPr>
        <p:spPr>
          <a:xfrm>
            <a:off x="5191817" y="3146329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Clustering</a:t>
            </a:r>
            <a:endParaRPr lang="en-AU" dirty="0"/>
          </a:p>
        </p:txBody>
      </p:sp>
      <p:sp>
        <p:nvSpPr>
          <p:cNvPr id="16" name="TextBox 15"/>
          <p:cNvSpPr txBox="1"/>
          <p:nvPr/>
        </p:nvSpPr>
        <p:spPr>
          <a:xfrm>
            <a:off x="5191817" y="378904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Storage Issues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7209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0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Container Management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628799"/>
            <a:ext cx="3645887" cy="17554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540" y="1916832"/>
            <a:ext cx="3592830" cy="13509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955" y="4023320"/>
            <a:ext cx="3810000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738" y="3261320"/>
            <a:ext cx="3556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6672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Docker </a:t>
            </a:r>
            <a:r>
              <a:rPr lang="mr-IN" dirty="0" smtClean="0"/>
              <a:t>–</a:t>
            </a:r>
            <a:r>
              <a:rPr lang="en-US" dirty="0" smtClean="0"/>
              <a:t> making things easy!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6792"/>
            <a:ext cx="9144000" cy="5324995"/>
          </a:xfrm>
          <a:prstGeom prst="rect">
            <a:avLst/>
          </a:prstGeom>
        </p:spPr>
      </p:pic>
      <p:pic>
        <p:nvPicPr>
          <p:cNvPr id="10" name="Picture 4" descr="https://lh6.googleusercontent.com/ENN0VnRqZ1wluSsZlOP4q34QjZnAk0y1cung9UD7vsf7xWVd8jRN7MLL475ySATrUE2yLlfHpPoyRbBbwsDavtKN5bGz9mGUfz42MGsNZiX4EAuAK9ouRvvV3_FA-V5F1Ovpp6BrVq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537520"/>
            <a:ext cx="3059832" cy="305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18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6672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Demonstration!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</p:txBody>
      </p:sp>
      <p:pic>
        <p:nvPicPr>
          <p:cNvPr id="11266" name="Picture 2" descr="https://lh3.googleusercontent.com/InxAA5UWA8t-MAmLj2zPJ5yno05BcvAzutNOstJ7vNqCwYZPL4DMOWHiNpdJwZqseprJTofIp7jrL6zEzzeV3tlRL__KsAM_XRWTbFIDvj2ioUhsXX_jrNWHhuU4zWeGS-reg0dqJb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684" y="710081"/>
            <a:ext cx="5688632" cy="559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01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6672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Everything is a Layer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60"/>
            <a:ext cx="5372100" cy="559352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 bwMode="auto">
          <a:xfrm flipH="1">
            <a:off x="2987824" y="2924944"/>
            <a:ext cx="2902074" cy="489988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885919" y="2601988"/>
            <a:ext cx="1880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Start Point</a:t>
            </a:r>
            <a:endParaRPr lang="en-AU" dirty="0"/>
          </a:p>
        </p:txBody>
      </p:sp>
      <p:sp>
        <p:nvSpPr>
          <p:cNvPr id="12" name="TextBox 11"/>
          <p:cNvSpPr txBox="1"/>
          <p:nvPr/>
        </p:nvSpPr>
        <p:spPr>
          <a:xfrm>
            <a:off x="5873322" y="3461591"/>
            <a:ext cx="2745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Run Commands</a:t>
            </a:r>
            <a:endParaRPr lang="en-AU" dirty="0"/>
          </a:p>
        </p:txBody>
      </p:sp>
      <p:sp>
        <p:nvSpPr>
          <p:cNvPr id="13" name="TextBox 12"/>
          <p:cNvSpPr txBox="1"/>
          <p:nvPr/>
        </p:nvSpPr>
        <p:spPr>
          <a:xfrm>
            <a:off x="5873322" y="4315087"/>
            <a:ext cx="2892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Copy Content In</a:t>
            </a:r>
            <a:endParaRPr lang="en-AU" dirty="0"/>
          </a:p>
        </p:txBody>
      </p:sp>
      <p:sp>
        <p:nvSpPr>
          <p:cNvPr id="15" name="TextBox 14"/>
          <p:cNvSpPr txBox="1"/>
          <p:nvPr/>
        </p:nvSpPr>
        <p:spPr>
          <a:xfrm>
            <a:off x="5885918" y="5168583"/>
            <a:ext cx="2646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mtClean="0"/>
              <a:t>Main Command</a:t>
            </a:r>
            <a:endParaRPr lang="en-AU" dirty="0"/>
          </a:p>
        </p:txBody>
      </p:sp>
      <p:cxnSp>
        <p:nvCxnSpPr>
          <p:cNvPr id="17" name="Straight Arrow Connector 16"/>
          <p:cNvCxnSpPr/>
          <p:nvPr/>
        </p:nvCxnSpPr>
        <p:spPr bwMode="auto">
          <a:xfrm flipH="1">
            <a:off x="2987824" y="3810364"/>
            <a:ext cx="2902074" cy="489988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1"/>
          </p:cNvCxnSpPr>
          <p:nvPr/>
        </p:nvCxnSpPr>
        <p:spPr bwMode="auto">
          <a:xfrm flipH="1">
            <a:off x="3851920" y="4576697"/>
            <a:ext cx="2021402" cy="382994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1"/>
          </p:cNvCxnSpPr>
          <p:nvPr/>
        </p:nvCxnSpPr>
        <p:spPr bwMode="auto">
          <a:xfrm flipH="1">
            <a:off x="3203848" y="5430193"/>
            <a:ext cx="2682070" cy="1001196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59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6672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 err="1" smtClean="0"/>
              <a:t>Layers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8988"/>
            <a:ext cx="9144001" cy="558901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effectLst>
            <a:outerShdw dir="10140000" sx="78000" sy="78000" algn="ctr" rotWithShape="0">
              <a:srgbClr val="000000">
                <a:alpha val="0"/>
              </a:srgbClr>
            </a:outerShdw>
            <a:reflection blurRad="546100" stA="30000" endPos="66000" dist="4445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797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6672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Agenda</a:t>
            </a:r>
          </a:p>
        </p:txBody>
      </p:sp>
      <p:pic>
        <p:nvPicPr>
          <p:cNvPr id="1026" name="Picture 2" descr="https://lh5.googleusercontent.com/xSuVspWL4tjsRgNI_fdJ4M5GgtLCuerT5TTBtgVs5d7_GJRlpL94mcikbXKVfSF5seJFDzgW-puBBc-NJnLCAYBGUXEI-P-JUaPaRqOIfc_SETqwmYFueeGaLYREYieYBwyfXSto2a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49" r="-10045" b="1374"/>
          <a:stretch/>
        </p:blipFill>
        <p:spPr bwMode="auto">
          <a:xfrm>
            <a:off x="6361846" y="2953545"/>
            <a:ext cx="2664607" cy="214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ttps://lh6.googleusercontent.com/L9zPbw0ApD0wU0z944l6A2CKE2l4upUAa9Z4BmMRLL9-dqxJjNZa3aXWbv2wVszg_ARj7DQym1Y1h0-cDkGRC-XYGiJJdgnzS_UWzCTvrAU4WjQrQVXCRC3-ivhMLZrRjPGwlLH2gb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31" t="-12186" r="-292" b="14431"/>
          <a:stretch/>
        </p:blipFill>
        <p:spPr bwMode="auto">
          <a:xfrm>
            <a:off x="366513" y="2657141"/>
            <a:ext cx="2475332" cy="243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4.googleusercontent.com/u4PQUbXUMuduLkORKI81j0nRF81243tb9KcVtlBamfqVzHj8-hnrGy272pfjZa8FSaLBJh8kfsjemF5wn6OnP5Zol8jvy2Mnr-hG-Ak5VsunPecwSWDfOHj9N_z3qEr_vVCrYBOOZt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861" y="2953545"/>
            <a:ext cx="2415969" cy="214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34194" y="2027903"/>
            <a:ext cx="27399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mtClean="0"/>
              <a:t>What are Containers?</a:t>
            </a:r>
            <a:endParaRPr lang="en-AU" dirty="0"/>
          </a:p>
        </p:txBody>
      </p:sp>
      <p:sp>
        <p:nvSpPr>
          <p:cNvPr id="12" name="TextBox 11"/>
          <p:cNvSpPr txBox="1"/>
          <p:nvPr/>
        </p:nvSpPr>
        <p:spPr>
          <a:xfrm>
            <a:off x="3231860" y="2027903"/>
            <a:ext cx="27399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Working with Docker</a:t>
            </a:r>
            <a:endParaRPr lang="en-AU" dirty="0"/>
          </a:p>
        </p:txBody>
      </p:sp>
      <p:sp>
        <p:nvSpPr>
          <p:cNvPr id="14" name="TextBox 13"/>
          <p:cNvSpPr txBox="1"/>
          <p:nvPr/>
        </p:nvSpPr>
        <p:spPr>
          <a:xfrm>
            <a:off x="6110118" y="2080502"/>
            <a:ext cx="2953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/>
              <a:t>Building and Deployment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355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https://lh4.googleusercontent.com/pomURNHQlQftwokxYDEdbsueQoRWVNV_r6NH-w0uxkgGQsnTwf_-t-cQzscFgCyxCnr-1qHAEX0fynKhm5eZ2ix3CyjhQbZ-vDsG-lX5L2jJeummduIPCo8a-y66-XqjT3ITuMqrVU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848" y="2450691"/>
            <a:ext cx="1787574" cy="178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5.googleusercontent.com/PFApyBud9gGS483-mY2iQMubnvu1BhcK1dW-T6WKaUgWZ7ZNfHlDCfqzkHjWsOMiCMRzSN3EaC6x_2Kq6VlHYwEEMnlzAajdXcVttcQ20rMptfi54ykRJ-HVV7GJuBeIqOLeeh4Z2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71" y="2450691"/>
            <a:ext cx="1786136" cy="178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2640" y="2626732"/>
            <a:ext cx="2340974" cy="143405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534" y="3339043"/>
            <a:ext cx="1443484" cy="144348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2175" y="3339043"/>
            <a:ext cx="1443484" cy="144348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9322" y="3339043"/>
            <a:ext cx="1443484" cy="1443484"/>
          </a:xfrm>
          <a:prstGeom prst="rect">
            <a:avLst/>
          </a:prstGeom>
        </p:spPr>
      </p:pic>
      <p:pic>
        <p:nvPicPr>
          <p:cNvPr id="1031" name="Picture 7" descr="https://lh5.googleusercontent.com/3K25Ia1oCi2KxReU0CEulUC0vF3rYRHNihkmQMEeWXPyC3-m3o-XobDZo9scXIFXzSaMKp1HjbEPdiQSnTv8Wy33-Q9HtXohp7yMGTwrJzfHSyrA1jE_yw4vvmQKFACwnSSXbXgKfK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322" y="1465533"/>
            <a:ext cx="1271330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3245" y="475660"/>
            <a:ext cx="1443484" cy="1443484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 bwMode="auto">
          <a:xfrm flipH="1">
            <a:off x="2169018" y="3543571"/>
            <a:ext cx="1534227" cy="1469605"/>
          </a:xfrm>
          <a:prstGeom prst="straightConnector1">
            <a:avLst/>
          </a:prstGeom>
          <a:ln>
            <a:solidFill>
              <a:srgbClr val="FFC000"/>
            </a:solidFill>
            <a:headEnd type="none" w="med" len="me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 bwMode="auto">
          <a:xfrm>
            <a:off x="4414740" y="3549941"/>
            <a:ext cx="13244" cy="1607251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>
            <a:off x="5210253" y="3470315"/>
            <a:ext cx="1493595" cy="1542861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 bwMode="auto">
          <a:xfrm flipH="1">
            <a:off x="5232806" y="775486"/>
            <a:ext cx="2124953" cy="205242"/>
          </a:xfrm>
          <a:prstGeom prst="straightConnector1">
            <a:avLst/>
          </a:prstGeom>
          <a:ln>
            <a:solidFill>
              <a:srgbClr val="FFC000"/>
            </a:solidFill>
            <a:headEnd type="none" w="med" len="me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 bwMode="auto">
          <a:xfrm>
            <a:off x="1975449" y="851162"/>
            <a:ext cx="1813873" cy="17214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 bwMode="auto">
          <a:xfrm flipH="1" flipV="1">
            <a:off x="5210253" y="1197402"/>
            <a:ext cx="2058629" cy="567981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9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3044 " pathEditMode="relative" ptsTypes="AA">
                                      <p:cBhvr>
                                        <p:cTn id="6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3044 " pathEditMode="relative" ptsTypes="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3044 " pathEditMode="relative" ptsTypes="AA">
                                      <p:cBhvr>
                                        <p:cTn id="10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868836"/>
            <a:ext cx="2340974" cy="1434053"/>
          </a:xfrm>
          <a:prstGeom prst="rect">
            <a:avLst/>
          </a:prstGeom>
        </p:spPr>
      </p:pic>
      <p:pic>
        <p:nvPicPr>
          <p:cNvPr id="1031" name="Picture 7" descr="https://lh5.googleusercontent.com/3K25Ia1oCi2KxReU0CEulUC0vF3rYRHNihkmQMEeWXPyC3-m3o-XobDZo9scXIFXzSaMKp1HjbEPdiQSnTv8Wy33-Q9HtXohp7yMGTwrJzfHSyrA1jE_yw4vvmQKFACwnSSXbXgKfK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322" y="1465533"/>
            <a:ext cx="1271330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3245" y="475660"/>
            <a:ext cx="1443484" cy="1443484"/>
          </a:xfrm>
          <a:prstGeom prst="rect">
            <a:avLst/>
          </a:prstGeom>
        </p:spPr>
      </p:pic>
      <p:cxnSp>
        <p:nvCxnSpPr>
          <p:cNvPr id="25" name="Straight Arrow Connector 24"/>
          <p:cNvCxnSpPr>
            <a:stCxn id="1031" idx="2"/>
          </p:cNvCxnSpPr>
          <p:nvPr/>
        </p:nvCxnSpPr>
        <p:spPr bwMode="auto">
          <a:xfrm flipH="1">
            <a:off x="2618835" y="3337741"/>
            <a:ext cx="1806152" cy="1320849"/>
          </a:xfrm>
          <a:prstGeom prst="straightConnector1">
            <a:avLst/>
          </a:prstGeom>
          <a:ln w="50800">
            <a:solidFill>
              <a:srgbClr val="00B050"/>
            </a:solidFill>
            <a:headEnd type="none" w="med" len="me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22" idx="3"/>
          </p:cNvCxnSpPr>
          <p:nvPr/>
        </p:nvCxnSpPr>
        <p:spPr bwMode="auto">
          <a:xfrm flipH="1">
            <a:off x="5146729" y="764704"/>
            <a:ext cx="2161575" cy="432698"/>
          </a:xfrm>
          <a:prstGeom prst="straightConnector1">
            <a:avLst/>
          </a:prstGeom>
          <a:ln w="50800">
            <a:solidFill>
              <a:srgbClr val="00B050"/>
            </a:solidFill>
            <a:headEnd type="none" w="med" len="me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5372" y="3036462"/>
            <a:ext cx="3312368" cy="1118499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stCxn id="11" idx="3"/>
            <a:endCxn id="6" idx="1"/>
          </p:cNvCxnSpPr>
          <p:nvPr/>
        </p:nvCxnSpPr>
        <p:spPr bwMode="auto">
          <a:xfrm>
            <a:off x="3528598" y="3585863"/>
            <a:ext cx="1646774" cy="9849"/>
          </a:xfrm>
          <a:prstGeom prst="straightConnector1">
            <a:avLst/>
          </a:prstGeom>
          <a:ln w="63500">
            <a:solidFill>
              <a:srgbClr val="00B050"/>
            </a:solidFill>
            <a:prstDash val="sysDash"/>
            <a:headEnd type="none" w="med" len="me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11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831" y="3907968"/>
            <a:ext cx="2340974" cy="1434053"/>
          </a:xfrm>
          <a:prstGeom prst="rect">
            <a:avLst/>
          </a:prstGeom>
        </p:spPr>
      </p:pic>
      <p:pic>
        <p:nvPicPr>
          <p:cNvPr id="1031" name="Picture 7" descr="https://lh5.googleusercontent.com/3K25Ia1oCi2KxReU0CEulUC0vF3rYRHNihkmQMEeWXPyC3-m3o-XobDZo9scXIFXzSaMKp1HjbEPdiQSnTv8Wy33-Q9HtXohp7yMGTwrJzfHSyrA1jE_yw4vvmQKFACwnSSXbXgKfK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653" y="1506692"/>
            <a:ext cx="1271330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7460" y="260648"/>
            <a:ext cx="1443484" cy="1443484"/>
          </a:xfrm>
          <a:prstGeom prst="rect">
            <a:avLst/>
          </a:prstGeom>
        </p:spPr>
      </p:pic>
      <p:cxnSp>
        <p:nvCxnSpPr>
          <p:cNvPr id="25" name="Straight Arrow Connector 24"/>
          <p:cNvCxnSpPr>
            <a:stCxn id="1031" idx="2"/>
            <a:endCxn id="11" idx="0"/>
          </p:cNvCxnSpPr>
          <p:nvPr/>
        </p:nvCxnSpPr>
        <p:spPr bwMode="auto">
          <a:xfrm>
            <a:off x="2973318" y="3378900"/>
            <a:ext cx="0" cy="529068"/>
          </a:xfrm>
          <a:prstGeom prst="straightConnector1">
            <a:avLst/>
          </a:prstGeom>
          <a:ln w="50800">
            <a:solidFill>
              <a:srgbClr val="00B050"/>
            </a:solidFill>
            <a:headEnd type="none" w="med" len="me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22" idx="3"/>
          </p:cNvCxnSpPr>
          <p:nvPr/>
        </p:nvCxnSpPr>
        <p:spPr bwMode="auto">
          <a:xfrm flipH="1">
            <a:off x="5230944" y="549692"/>
            <a:ext cx="2161575" cy="432698"/>
          </a:xfrm>
          <a:prstGeom prst="straightConnector1">
            <a:avLst/>
          </a:prstGeom>
          <a:ln w="50800">
            <a:solidFill>
              <a:srgbClr val="00B050"/>
            </a:solidFill>
            <a:headEnd type="none" w="med" len="me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0255" y="5841664"/>
            <a:ext cx="2557894" cy="863733"/>
          </a:xfrm>
          <a:prstGeom prst="rect">
            <a:avLst/>
          </a:prstGeom>
        </p:spPr>
      </p:pic>
      <p:pic>
        <p:nvPicPr>
          <p:cNvPr id="9" name="Picture 7" descr="https://lh5.googleusercontent.com/3K25Ia1oCi2KxReU0CEulUC0vF3rYRHNihkmQMEeWXPyC3-m3o-XobDZo9scXIFXzSaMKp1HjbEPdiQSnTv8Wy33-Q9HtXohp7yMGTwrJzfHSyrA1jE_yw4vvmQKFACwnSSXbXgKfK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486446"/>
            <a:ext cx="1271330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274" y="3907968"/>
            <a:ext cx="2340974" cy="1434053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22" idx="2"/>
            <a:endCxn id="9" idx="1"/>
          </p:cNvCxnSpPr>
          <p:nvPr/>
        </p:nvCxnSpPr>
        <p:spPr bwMode="auto">
          <a:xfrm>
            <a:off x="4509202" y="1704132"/>
            <a:ext cx="926894" cy="718418"/>
          </a:xfrm>
          <a:prstGeom prst="straightConnector1">
            <a:avLst/>
          </a:prstGeom>
          <a:ln w="50800">
            <a:solidFill>
              <a:srgbClr val="00B050"/>
            </a:solidFill>
            <a:headEnd type="none" w="med" len="me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2" idx="2"/>
            <a:endCxn id="1031" idx="3"/>
          </p:cNvCxnSpPr>
          <p:nvPr/>
        </p:nvCxnSpPr>
        <p:spPr bwMode="auto">
          <a:xfrm flipH="1">
            <a:off x="3608983" y="1704132"/>
            <a:ext cx="900219" cy="738664"/>
          </a:xfrm>
          <a:prstGeom prst="straightConnector1">
            <a:avLst/>
          </a:prstGeom>
          <a:ln w="50800">
            <a:solidFill>
              <a:srgbClr val="00B050"/>
            </a:solidFill>
            <a:headEnd type="none" w="med" len="me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2"/>
            <a:endCxn id="15" idx="0"/>
          </p:cNvCxnSpPr>
          <p:nvPr/>
        </p:nvCxnSpPr>
        <p:spPr bwMode="auto">
          <a:xfrm>
            <a:off x="6071761" y="3358654"/>
            <a:ext cx="0" cy="549314"/>
          </a:xfrm>
          <a:prstGeom prst="straightConnector1">
            <a:avLst/>
          </a:prstGeom>
          <a:ln w="50800">
            <a:solidFill>
              <a:srgbClr val="00B050"/>
            </a:solidFill>
            <a:headEnd type="none" w="med" len="me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5" idx="2"/>
            <a:endCxn id="6" idx="0"/>
          </p:cNvCxnSpPr>
          <p:nvPr/>
        </p:nvCxnSpPr>
        <p:spPr bwMode="auto">
          <a:xfrm flipH="1">
            <a:off x="4509202" y="5342021"/>
            <a:ext cx="1562559" cy="499643"/>
          </a:xfrm>
          <a:prstGeom prst="straightConnector1">
            <a:avLst/>
          </a:prstGeom>
          <a:ln w="50800">
            <a:solidFill>
              <a:srgbClr val="00B050"/>
            </a:solidFill>
            <a:headEnd type="none" w="med" len="me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1" idx="2"/>
            <a:endCxn id="6" idx="0"/>
          </p:cNvCxnSpPr>
          <p:nvPr/>
        </p:nvCxnSpPr>
        <p:spPr bwMode="auto">
          <a:xfrm>
            <a:off x="2973318" y="5342021"/>
            <a:ext cx="1535884" cy="499643"/>
          </a:xfrm>
          <a:prstGeom prst="straightConnector1">
            <a:avLst/>
          </a:prstGeom>
          <a:ln w="50800">
            <a:solidFill>
              <a:srgbClr val="00B050"/>
            </a:solidFill>
            <a:headEnd type="none" w="med" len="med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53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9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6672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Demonstration!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</p:txBody>
      </p:sp>
      <p:pic>
        <p:nvPicPr>
          <p:cNvPr id="11266" name="Picture 2" descr="https://lh3.googleusercontent.com/InxAA5UWA8t-MAmLj2zPJ5yno05BcvAzutNOstJ7vNqCwYZPL4DMOWHiNpdJwZqseprJTofIp7jrL6zEzzeV3tlRL__KsAM_XRWTbFIDvj2ioUhsXX_jrNWHhuU4zWeGS-reg0dqJb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684" y="710081"/>
            <a:ext cx="5688632" cy="559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35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Summary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Pick a simple application (or make your own) and run it in a Container locally.</a:t>
            </a:r>
          </a:p>
          <a:p>
            <a:r>
              <a:rPr lang="en-AU" dirty="0" smtClean="0"/>
              <a:t>Learn about Container Orchestration systems such as AWS ECS, Kubernetes, Docker Swarm and Azure Container Service.</a:t>
            </a:r>
          </a:p>
          <a:p>
            <a:r>
              <a:rPr lang="en-AU" dirty="0" smtClean="0"/>
              <a:t>Take it upon yourself to learn more about applications as opposed to what they are running on.</a:t>
            </a:r>
          </a:p>
          <a:p>
            <a:r>
              <a:rPr lang="en-AU" dirty="0" smtClean="0"/>
              <a:t>Transformational Change (some won’t make it)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3555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Questions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8440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About_Author</a:t>
            </a:r>
            <a:endParaRPr lang="de-D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1412776"/>
            <a:ext cx="2159645" cy="215964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47" y="1412776"/>
            <a:ext cx="1555181" cy="12927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39" y="4005064"/>
            <a:ext cx="1144997" cy="11449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835" y="2865404"/>
            <a:ext cx="1103004" cy="89735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52343" y="1910704"/>
            <a:ext cx="15648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Consolas" panose="020B0609020204030204" pitchFamily="49" charset="0"/>
              </a:rPr>
              <a:t>bundyfx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344921" y="3103746"/>
            <a:ext cx="1762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Consolas" panose="020B0609020204030204" pitchFamily="49" charset="0"/>
              </a:rPr>
              <a:t>@bundyfx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344921" y="4315952"/>
            <a:ext cx="29450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</a:rPr>
              <a:t>f</a:t>
            </a:r>
            <a:r>
              <a:rPr lang="de-DE" dirty="0" err="1" smtClean="0">
                <a:latin typeface="Consolas" panose="020B0609020204030204" pitchFamily="49" charset="0"/>
              </a:rPr>
              <a:t>lynnbundy.com</a:t>
            </a:r>
            <a:endParaRPr lang="de-DE" dirty="0">
              <a:latin typeface="Consolas" panose="020B0609020204030204" pitchFamily="49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39" y="5301208"/>
            <a:ext cx="1148397" cy="114839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340693" y="5661248"/>
            <a:ext cx="43252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Consolas" panose="020B0609020204030204" pitchFamily="49" charset="0"/>
              </a:rPr>
              <a:t>careersatcoolblue.com</a:t>
            </a:r>
          </a:p>
        </p:txBody>
      </p:sp>
    </p:spTree>
    <p:extLst>
      <p:ext uri="{BB962C8B-B14F-4D97-AF65-F5344CB8AC3E}">
        <p14:creationId xmlns:p14="http://schemas.microsoft.com/office/powerpoint/2010/main" val="178319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Now</a:t>
            </a:r>
            <a:r>
              <a:rPr lang="de-DE" dirty="0"/>
              <a:t>: 15 min break</a:t>
            </a:r>
          </a:p>
          <a:p>
            <a:endParaRPr lang="de-DE" dirty="0"/>
          </a:p>
          <a:p>
            <a:r>
              <a:rPr lang="de-DE" dirty="0"/>
              <a:t>Grab a </a:t>
            </a:r>
            <a:r>
              <a:rPr lang="de-DE" dirty="0" err="1"/>
              <a:t>coffee</a:t>
            </a:r>
            <a:endParaRPr lang="de-DE" dirty="0"/>
          </a:p>
          <a:p>
            <a:r>
              <a:rPr lang="de-DE" dirty="0" err="1"/>
              <a:t>Stay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enjoy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de-DE" dirty="0"/>
          </a:p>
          <a:p>
            <a:r>
              <a:rPr lang="de-DE" dirty="0"/>
              <a:t>Change </a:t>
            </a:r>
            <a:r>
              <a:rPr lang="de-DE" dirty="0" err="1"/>
              <a:t>track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switch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room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Ask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meet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in a </a:t>
            </a:r>
            <a:r>
              <a:rPr lang="de-DE" dirty="0" err="1"/>
              <a:t>breakout</a:t>
            </a:r>
            <a:r>
              <a:rPr lang="de-DE" dirty="0"/>
              <a:t> </a:t>
            </a:r>
            <a:r>
              <a:rPr lang="de-DE" dirty="0" err="1"/>
              <a:t>session</a:t>
            </a:r>
            <a:r>
              <a:rPr lang="de-DE" dirty="0"/>
              <a:t> </a:t>
            </a:r>
            <a:r>
              <a:rPr lang="de-DE" dirty="0" err="1"/>
              <a:t>room</a:t>
            </a:r>
            <a:r>
              <a:rPr lang="de-DE" dirty="0"/>
              <a:t> </a:t>
            </a:r>
            <a:r>
              <a:rPr lang="de-DE" dirty="0" err="1"/>
              <a:t>afterwards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</a:t>
            </a:r>
            <a:r>
              <a:rPr lang="de-DE" dirty="0" err="1"/>
              <a:t>Steps</a:t>
            </a:r>
            <a:r>
              <a:rPr lang="de-DE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39731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6672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 Container?</a:t>
            </a:r>
            <a:endParaRPr lang="de-DE" dirty="0"/>
          </a:p>
        </p:txBody>
      </p:sp>
      <p:sp>
        <p:nvSpPr>
          <p:cNvPr id="5" name="Rectangle 4"/>
          <p:cNvSpPr/>
          <p:nvPr/>
        </p:nvSpPr>
        <p:spPr>
          <a:xfrm>
            <a:off x="179512" y="1988840"/>
            <a:ext cx="8352928" cy="2880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4400" dirty="0">
                <a:effectLst/>
                <a:latin typeface="Cambria" charset="0"/>
              </a:rPr>
              <a:t>C</a:t>
            </a:r>
            <a:r>
              <a:rPr lang="en-US" sz="4400" dirty="0" smtClean="0">
                <a:effectLst/>
                <a:latin typeface="Cambria" charset="0"/>
              </a:rPr>
              <a:t>ontainers </a:t>
            </a:r>
            <a:r>
              <a:rPr lang="en-US" sz="4400" dirty="0">
                <a:effectLst/>
                <a:latin typeface="Cambria" charset="0"/>
              </a:rPr>
              <a:t>wrap a piece of software in a complete filesystem that contains everything needed to run</a:t>
            </a:r>
            <a:r>
              <a:rPr lang="en-US" sz="4400" dirty="0" smtClean="0">
                <a:effectLst/>
                <a:latin typeface="Cambria" charset="0"/>
              </a:rPr>
              <a:t>.</a:t>
            </a:r>
            <a:endParaRPr lang="en-US" sz="4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825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9004">
              <a:srgbClr val="00B285">
                <a:lumMod val="31000"/>
                <a:lumOff val="69000"/>
                <a:alpha val="96000"/>
              </a:srgbClr>
            </a:gs>
            <a:gs pos="28014">
              <a:srgbClr val="34E9BB"/>
            </a:gs>
            <a:gs pos="28014">
              <a:srgbClr val="34E9BB"/>
            </a:gs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6672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Container?</a:t>
            </a: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899592" y="4077072"/>
            <a:ext cx="7272808" cy="0"/>
          </a:xfrm>
          <a:prstGeom prst="line">
            <a:avLst/>
          </a:prstGeom>
          <a:solidFill>
            <a:schemeClr val="accent1"/>
          </a:solidFill>
          <a:ln w="1047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chemeClr val="accent1">
                <a:alpha val="40000"/>
              </a:schemeClr>
            </a:glow>
          </a:effectLst>
        </p:spPr>
      </p:cxnSp>
      <p:sp>
        <p:nvSpPr>
          <p:cNvPr id="6" name="TextBox 5"/>
          <p:cNvSpPr txBox="1"/>
          <p:nvPr/>
        </p:nvSpPr>
        <p:spPr>
          <a:xfrm>
            <a:off x="467544" y="3356992"/>
            <a:ext cx="792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rgbClr val="92D050"/>
                </a:solidFill>
              </a:rPr>
              <a:t>Ops</a:t>
            </a:r>
            <a:endParaRPr lang="en-AU" dirty="0">
              <a:solidFill>
                <a:srgbClr val="92D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76356" y="3356992"/>
            <a:ext cx="792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rgbClr val="92D050"/>
                </a:solidFill>
              </a:rPr>
              <a:t>Dev</a:t>
            </a:r>
            <a:endParaRPr lang="en-AU" dirty="0">
              <a:solidFill>
                <a:srgbClr val="92D05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 bwMode="auto">
          <a:xfrm flipV="1">
            <a:off x="1619672" y="4273933"/>
            <a:ext cx="0" cy="1369314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10172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0.00232 L 0.67327 -0.00232 " pathEditMode="relative" rAng="0" ptsTypes="AA">
                                      <p:cBhvr>
                                        <p:cTn id="6" dur="8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6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7327 -0.00232 L -3.33333E-6 -0.00232 " pathEditMode="relative" ptsTypes="AA">
                                      <p:cBhvr>
                                        <p:cTn id="10" dur="8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746"/>
            <a:ext cx="9144000" cy="652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7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521" y="332656"/>
            <a:ext cx="4976957" cy="652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6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6672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 err="1" smtClean="0"/>
              <a:t>Types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Windows Containers</a:t>
            </a:r>
            <a:endParaRPr lang="de-DE" dirty="0"/>
          </a:p>
        </p:txBody>
      </p:sp>
      <p:pic>
        <p:nvPicPr>
          <p:cNvPr id="3079" name="Picture 7" descr="https://lh6.googleusercontent.com/s-Rp09hQ6Qhm7spcnGPzPrdOwX7HizaOF8C0dH2pDb88q5Odrgzq18MAgTDzCMzjDz0KmSYt_ek-AyfNXOR6cEORY4cMPquFm2utdpSXlDZEnfRmxsc6jNmy9go7PJLK1EP_GCzeZB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813" y="1499669"/>
            <a:ext cx="2592288" cy="231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 descr="https://lh6.googleusercontent.com/s-Rp09hQ6Qhm7spcnGPzPrdOwX7HizaOF8C0dH2pDb88q5Odrgzq18MAgTDzCMzjDz0KmSYt_ek-AyfNXOR6cEORY4cMPquFm2utdpSXlDZEnfRmxsc6jNmy9go7PJLK1EP_GCzeZB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857" y="3812434"/>
            <a:ext cx="2587243" cy="230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https://lh3.googleusercontent.com/IEEHcxJzoNg9DvFANxujpBPz3AhGQO43FprQMJoTitexRo4HCNfFD7kiqt1h_hJw86NxvjYEGm_8u79GY09R9F2X_rh7c6W7cpAdWtoK1Ut27nrEzEeXh13Yxlg5ZnRrpSh8__hmdV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284984"/>
            <a:ext cx="2823427" cy="126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76513" y="1859711"/>
            <a:ext cx="25914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Hyper-V Containers</a:t>
            </a:r>
            <a:endParaRPr lang="en-AU" dirty="0"/>
          </a:p>
        </p:txBody>
      </p:sp>
      <p:sp>
        <p:nvSpPr>
          <p:cNvPr id="13" name="TextBox 12"/>
          <p:cNvSpPr txBox="1"/>
          <p:nvPr/>
        </p:nvSpPr>
        <p:spPr>
          <a:xfrm>
            <a:off x="5976513" y="4329100"/>
            <a:ext cx="23399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Windows Server Containers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810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3" grpId="0"/>
      <p:bldP spid="1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Docker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2776"/>
            <a:ext cx="9144000" cy="4608512"/>
          </a:xfrm>
          <a:prstGeom prst="rect">
            <a:avLst/>
          </a:prstGeom>
        </p:spPr>
      </p:pic>
      <p:pic>
        <p:nvPicPr>
          <p:cNvPr id="4098" name="Picture 2" descr="https://lh5.googleusercontent.com/G1Y9TgIAIi6WaT6viNCoLZ_Y6ky38dNG45N0IkF19bTxYoK-1IOZczwx3e3hnd-Ee_5eqvJbIKVihy4QO7GDhOsJr76d2iej7yLKvQPaMQdlkEVmXaSpMm0eZBOysEb6ihPgZHRnq0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1" y="5062872"/>
            <a:ext cx="1916832" cy="191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75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Docker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458"/>
            <a:ext cx="9144000" cy="650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9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ww.IT-Visions.de">
  <a:themeElements>
    <a:clrScheme name="www.IT-Visions.d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70C0"/>
      </a:hlink>
      <a:folHlink>
        <a:srgbClr val="B2B2B2"/>
      </a:folHlink>
    </a:clrScheme>
    <a:fontScheme name="Präsentation IT-Objec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Dag name="">
              <a:cont type="tree" name="">
                <a:effect ref="fillLine"/>
                <a:outerShdw dist="38100" dir="13500000" algn="br">
                  <a:schemeClr val="bg1">
                    <a:lumMod val="200000"/>
                    <a:satMod val="200000"/>
                  </a:schemeClr>
                </a:outerShdw>
              </a:cont>
              <a:cont type="tree" name="">
                <a:effect ref="fillLine"/>
                <a:outerShdw dist="38100" dir="2700000" algn="tl">
                  <a:schemeClr val="bg1">
                    <a:lumMod val="60000"/>
                    <a:satMod val="60000"/>
                  </a:schemeClr>
                </a:outerShdw>
              </a:cont>
              <a:effect ref="fillLine"/>
            </a:effectDag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Dag name="">
              <a:cont type="tree" name="">
                <a:effect ref="fillLine"/>
                <a:outerShdw dist="38100" dir="13500000" algn="br">
                  <a:schemeClr val="bg1">
                    <a:lumMod val="200000"/>
                    <a:satMod val="200000"/>
                  </a:schemeClr>
                </a:outerShdw>
              </a:cont>
              <a:cont type="tree" name="">
                <a:effect ref="fillLine"/>
                <a:outerShdw dist="38100" dir="2700000" algn="tl">
                  <a:schemeClr val="bg1">
                    <a:lumMod val="60000"/>
                    <a:satMod val="60000"/>
                  </a:schemeClr>
                </a:outerShdw>
              </a:cont>
              <a:effect ref="fillLine"/>
            </a:effectDag>
            <a:latin typeface="Tahoma" pitchFamily="34" charset="0"/>
          </a:defRPr>
        </a:defPPr>
      </a:lstStyle>
    </a:lnDef>
  </a:objectDefaults>
  <a:extraClrSchemeLst>
    <a:extraClrScheme>
      <a:clrScheme name="Präsentation IT-Objec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 IT-Object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3050</TotalTime>
  <Words>643</Words>
  <Application>Microsoft Macintosh PowerPoint</Application>
  <PresentationFormat>On-screen Show (4:3)</PresentationFormat>
  <Paragraphs>138</Paragraphs>
  <Slides>27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Arial</vt:lpstr>
      <vt:lpstr>Cambria</vt:lpstr>
      <vt:lpstr>Consolas</vt:lpstr>
      <vt:lpstr>Mangal</vt:lpstr>
      <vt:lpstr>Roboto</vt:lpstr>
      <vt:lpstr>Roboto Black</vt:lpstr>
      <vt:lpstr>Roboto Condensed</vt:lpstr>
      <vt:lpstr>Tahoma</vt:lpstr>
      <vt:lpstr>Ubuntu Mono</vt:lpstr>
      <vt:lpstr>www.IT-Visions.de</vt:lpstr>
      <vt:lpstr>Custom Design</vt:lpstr>
      <vt:lpstr>Getting Started:  Windows Server Containers</vt:lpstr>
      <vt:lpstr>Agenda</vt:lpstr>
      <vt:lpstr>What is a Container?</vt:lpstr>
      <vt:lpstr>What is a Container?</vt:lpstr>
      <vt:lpstr>PowerPoint Presentation</vt:lpstr>
      <vt:lpstr>PowerPoint Presentation</vt:lpstr>
      <vt:lpstr>Types of Windows Containers</vt:lpstr>
      <vt:lpstr>Docker</vt:lpstr>
      <vt:lpstr>Docker</vt:lpstr>
      <vt:lpstr>New Operating Model</vt:lpstr>
      <vt:lpstr>Born in the Cloud era</vt:lpstr>
      <vt:lpstr>How did we get here?</vt:lpstr>
      <vt:lpstr>What does a Container look like?</vt:lpstr>
      <vt:lpstr>Issues Containers can help solve.</vt:lpstr>
      <vt:lpstr>Container Management</vt:lpstr>
      <vt:lpstr>Docker – making things easy!</vt:lpstr>
      <vt:lpstr>Demonstration!</vt:lpstr>
      <vt:lpstr>Everything is a Layer</vt:lpstr>
      <vt:lpstr>Layers!</vt:lpstr>
      <vt:lpstr>PowerPoint Presentation</vt:lpstr>
      <vt:lpstr>PowerPoint Presentation</vt:lpstr>
      <vt:lpstr>PowerPoint Presentation</vt:lpstr>
      <vt:lpstr>Demonstration!</vt:lpstr>
      <vt:lpstr>Summary</vt:lpstr>
      <vt:lpstr>Questions?</vt:lpstr>
      <vt:lpstr>About_Author</vt:lpstr>
      <vt:lpstr>Next Steps...</vt:lpstr>
    </vt:vector>
  </TitlesOfParts>
  <Manager>Dr. Tobias Weltner</Manager>
  <Company>www.powershell.de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Thema Untertitel</dc:title>
  <dc:subject>PowerShell Konferenz</dc:subject>
  <dc:creator>Dr. Tobias Weltner</dc:creator>
  <dc:description>(C) Dr. Tobias Weltner</dc:description>
  <cp:lastModifiedBy>Flynn Bundy</cp:lastModifiedBy>
  <cp:revision>273</cp:revision>
  <dcterms:created xsi:type="dcterms:W3CDTF">2007-07-20T07:41:41Z</dcterms:created>
  <dcterms:modified xsi:type="dcterms:W3CDTF">2017-05-08T18:05:39Z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igentümer">
    <vt:lpwstr>www.IT-Visions.de</vt:lpwstr>
  </property>
  <property fmtid="{D5CDD505-2E9C-101B-9397-08002B2CF9AE}" pid="3" name="Gegenstand">
    <vt:lpwstr>www.IT-Visions.de</vt:lpwstr>
  </property>
  <property fmtid="{D5CDD505-2E9C-101B-9397-08002B2CF9AE}" pid="4" name="Erstellt von">
    <vt:lpwstr>www.IT-Visions.de</vt:lpwstr>
  </property>
  <property fmtid="{D5CDD505-2E9C-101B-9397-08002B2CF9AE}" pid="5" name="Abteilung">
    <vt:lpwstr>www.IT-Visions.de</vt:lpwstr>
  </property>
  <property fmtid="{D5CDD505-2E9C-101B-9397-08002B2CF9AE}" pid="6" name="Kunde">
    <vt:lpwstr>www.IT-Visions.de</vt:lpwstr>
  </property>
  <property fmtid="{D5CDD505-2E9C-101B-9397-08002B2CF9AE}" pid="7" name="Verleger">
    <vt:lpwstr>www.IT-Visions.de</vt:lpwstr>
  </property>
</Properties>
</file>